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25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g>
</file>

<file path=ppt/media/image10.gif>
</file>

<file path=ppt/media/image2.jpe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bg-BG" smtClean="0"/>
              <a:t>Редакт. стил загл. образец</a:t>
            </a:r>
            <a:endParaRPr lang="bg-BG"/>
          </a:p>
        </p:txBody>
      </p:sp>
      <p:sp>
        <p:nvSpPr>
          <p:cNvPr id="3" name="Подзаглавие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 smtClean="0"/>
              <a:t>Щракнете за редакция стил подзагл. обр.</a:t>
            </a:r>
            <a:endParaRPr lang="bg-BG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E61C-EE65-48B9-B292-1F0FA90C1129}" type="datetimeFigureOut">
              <a:rPr lang="bg-BG" smtClean="0"/>
              <a:t>15.10.2020 г.</a:t>
            </a:fld>
            <a:endParaRPr lang="bg-BG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EA6A-9C3A-4B15-991F-DBD093BC2F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80243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bg-BG"/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bg-BG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E61C-EE65-48B9-B292-1F0FA90C1129}" type="datetimeFigureOut">
              <a:rPr lang="bg-BG" smtClean="0"/>
              <a:t>15.10.2020 г.</a:t>
            </a:fld>
            <a:endParaRPr lang="bg-BG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EA6A-9C3A-4B15-991F-DBD093BC2F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020162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bg-BG" smtClean="0"/>
              <a:t>Редакт. стил загл. образец</a:t>
            </a:r>
            <a:endParaRPr lang="bg-BG"/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bg-BG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E61C-EE65-48B9-B292-1F0FA90C1129}" type="datetimeFigureOut">
              <a:rPr lang="bg-BG" smtClean="0"/>
              <a:t>15.10.2020 г.</a:t>
            </a:fld>
            <a:endParaRPr lang="bg-BG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EA6A-9C3A-4B15-991F-DBD093BC2F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16060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bg-BG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bg-BG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E61C-EE65-48B9-B292-1F0FA90C1129}" type="datetimeFigureOut">
              <a:rPr lang="bg-BG" smtClean="0"/>
              <a:t>15.10.2020 г.</a:t>
            </a:fld>
            <a:endParaRPr lang="bg-BG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EA6A-9C3A-4B15-991F-DBD093BC2F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2318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на секц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bg-BG" smtClean="0"/>
              <a:t>Редакт. стил загл. образец</a:t>
            </a:r>
            <a:endParaRPr lang="bg-BG"/>
          </a:p>
        </p:txBody>
      </p:sp>
      <p:sp>
        <p:nvSpPr>
          <p:cNvPr id="3" name="Текстов контейне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E61C-EE65-48B9-B292-1F0FA90C1129}" type="datetimeFigureOut">
              <a:rPr lang="bg-BG" smtClean="0"/>
              <a:t>15.10.2020 г.</a:t>
            </a:fld>
            <a:endParaRPr lang="bg-BG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EA6A-9C3A-4B15-991F-DBD093BC2F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18385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bg-BG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bg-BG"/>
          </a:p>
        </p:txBody>
      </p:sp>
      <p:sp>
        <p:nvSpPr>
          <p:cNvPr id="4" name="Контейнер за съдържание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bg-BG"/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E61C-EE65-48B9-B292-1F0FA90C1129}" type="datetimeFigureOut">
              <a:rPr lang="bg-BG" smtClean="0"/>
              <a:t>15.10.2020 г.</a:t>
            </a:fld>
            <a:endParaRPr lang="bg-BG"/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EA6A-9C3A-4B15-991F-DBD093BC2F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42443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bg-BG" smtClean="0"/>
              <a:t>Редакт. стил загл. образец</a:t>
            </a:r>
            <a:endParaRPr lang="bg-BG"/>
          </a:p>
        </p:txBody>
      </p:sp>
      <p:sp>
        <p:nvSpPr>
          <p:cNvPr id="3" name="Текстов контейне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съдържание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bg-BG"/>
          </a:p>
        </p:txBody>
      </p:sp>
      <p:sp>
        <p:nvSpPr>
          <p:cNvPr id="5" name="Текстов контейне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6" name="Контейнер за съдържание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bg-BG"/>
          </a:p>
        </p:txBody>
      </p:sp>
      <p:sp>
        <p:nvSpPr>
          <p:cNvPr id="7" name="Контейнер за 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E61C-EE65-48B9-B292-1F0FA90C1129}" type="datetimeFigureOut">
              <a:rPr lang="bg-BG" smtClean="0"/>
              <a:t>15.10.2020 г.</a:t>
            </a:fld>
            <a:endParaRPr lang="bg-BG"/>
          </a:p>
        </p:txBody>
      </p:sp>
      <p:sp>
        <p:nvSpPr>
          <p:cNvPr id="8" name="Контейнер за долния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Контейнер за номер на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EA6A-9C3A-4B15-991F-DBD093BC2F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01935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bg-BG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E61C-EE65-48B9-B292-1F0FA90C1129}" type="datetimeFigureOut">
              <a:rPr lang="bg-BG" smtClean="0"/>
              <a:t>15.10.2020 г.</a:t>
            </a:fld>
            <a:endParaRPr lang="bg-BG"/>
          </a:p>
        </p:txBody>
      </p:sp>
      <p:sp>
        <p:nvSpPr>
          <p:cNvPr id="4" name="Контейнер за долния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Контейнер за номер на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EA6A-9C3A-4B15-991F-DBD093BC2F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6860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E61C-EE65-48B9-B292-1F0FA90C1129}" type="datetimeFigureOut">
              <a:rPr lang="bg-BG" smtClean="0"/>
              <a:t>15.10.2020 г.</a:t>
            </a:fld>
            <a:endParaRPr lang="bg-BG"/>
          </a:p>
        </p:txBody>
      </p:sp>
      <p:sp>
        <p:nvSpPr>
          <p:cNvPr id="3" name="Контейнер за долния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EA6A-9C3A-4B15-991F-DBD093BC2F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08360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 smtClean="0"/>
              <a:t>Редакт. стил загл. образец</a:t>
            </a:r>
            <a:endParaRPr lang="bg-BG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bg-BG"/>
          </a:p>
        </p:txBody>
      </p:sp>
      <p:sp>
        <p:nvSpPr>
          <p:cNvPr id="4" name="Текстов контейне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E61C-EE65-48B9-B292-1F0FA90C1129}" type="datetimeFigureOut">
              <a:rPr lang="bg-BG" smtClean="0"/>
              <a:t>15.10.2020 г.</a:t>
            </a:fld>
            <a:endParaRPr lang="bg-BG"/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EA6A-9C3A-4B15-991F-DBD093BC2F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260081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 smtClean="0"/>
              <a:t>Редакт. стил загл. образец</a:t>
            </a:r>
            <a:endParaRPr lang="bg-BG"/>
          </a:p>
        </p:txBody>
      </p:sp>
      <p:sp>
        <p:nvSpPr>
          <p:cNvPr id="3" name="Контейнер за картина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Текстов контейне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E61C-EE65-48B9-B292-1F0FA90C1129}" type="datetimeFigureOut">
              <a:rPr lang="bg-BG" smtClean="0"/>
              <a:t>15.10.2020 г.</a:t>
            </a:fld>
            <a:endParaRPr lang="bg-BG"/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EA6A-9C3A-4B15-991F-DBD093BC2F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60766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 smtClean="0"/>
              <a:t>Редакт. стил загл. образец</a:t>
            </a:r>
            <a:endParaRPr lang="bg-BG"/>
          </a:p>
        </p:txBody>
      </p:sp>
      <p:sp>
        <p:nvSpPr>
          <p:cNvPr id="3" name="Текстов контейне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bg-BG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CE61C-EE65-48B9-B292-1F0FA90C1129}" type="datetimeFigureOut">
              <a:rPr lang="bg-BG" smtClean="0"/>
              <a:t>15.10.2020 г.</a:t>
            </a:fld>
            <a:endParaRPr lang="bg-BG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81EA6A-9C3A-4B15-991F-DBD093BC2F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0888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ctrTitle"/>
          </p:nvPr>
        </p:nvSpPr>
        <p:spPr>
          <a:xfrm>
            <a:off x="1428280" y="1585614"/>
            <a:ext cx="9144000" cy="2387600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bg-BG" dirty="0" smtClean="0">
                <a:ln>
                  <a:gradFill>
                    <a:gsLst>
                      <a:gs pos="5000">
                        <a:schemeClr val="accent1">
                          <a:lumMod val="5000"/>
                          <a:lumOff val="95000"/>
                        </a:schemeClr>
                      </a:gs>
                      <a:gs pos="14000">
                        <a:schemeClr val="tx1">
                          <a:lumMod val="95000"/>
                          <a:lumOff val="5000"/>
                        </a:schemeClr>
                      </a:gs>
                      <a:gs pos="36000">
                        <a:schemeClr val="bg1">
                          <a:lumMod val="95000"/>
                        </a:schemeClr>
                      </a:gs>
                      <a:gs pos="85000">
                        <a:schemeClr val="tx1">
                          <a:lumMod val="95000"/>
                          <a:lumOff val="5000"/>
                        </a:schemeClr>
                      </a:gs>
                      <a:gs pos="68000">
                        <a:schemeClr val="bg1">
                          <a:lumMod val="95000"/>
                        </a:schemeClr>
                      </a:gs>
                      <a:gs pos="51000">
                        <a:schemeClr val="tx1">
                          <a:lumMod val="95000"/>
                          <a:lumOff val="5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Възход на българското царство в европейския югоизток при цар Иван Асен </a:t>
            </a:r>
            <a:r>
              <a:rPr lang="en-US" dirty="0" smtClean="0">
                <a:ln>
                  <a:gradFill>
                    <a:gsLst>
                      <a:gs pos="5000">
                        <a:schemeClr val="accent1">
                          <a:lumMod val="5000"/>
                          <a:lumOff val="95000"/>
                        </a:schemeClr>
                      </a:gs>
                      <a:gs pos="14000">
                        <a:schemeClr val="tx1">
                          <a:lumMod val="95000"/>
                          <a:lumOff val="5000"/>
                        </a:schemeClr>
                      </a:gs>
                      <a:gs pos="36000">
                        <a:schemeClr val="bg1">
                          <a:lumMod val="95000"/>
                        </a:schemeClr>
                      </a:gs>
                      <a:gs pos="85000">
                        <a:schemeClr val="tx1">
                          <a:lumMod val="95000"/>
                          <a:lumOff val="5000"/>
                        </a:schemeClr>
                      </a:gs>
                      <a:gs pos="68000">
                        <a:schemeClr val="bg1">
                          <a:lumMod val="95000"/>
                        </a:schemeClr>
                      </a:gs>
                      <a:gs pos="51000">
                        <a:schemeClr val="tx1">
                          <a:lumMod val="95000"/>
                          <a:lumOff val="5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r>
              <a:rPr lang="bg-BG" dirty="0" smtClean="0">
                <a:ln>
                  <a:gradFill>
                    <a:gsLst>
                      <a:gs pos="5000">
                        <a:schemeClr val="accent1">
                          <a:lumMod val="5000"/>
                          <a:lumOff val="95000"/>
                        </a:schemeClr>
                      </a:gs>
                      <a:gs pos="14000">
                        <a:schemeClr val="tx1">
                          <a:lumMod val="95000"/>
                          <a:lumOff val="5000"/>
                        </a:schemeClr>
                      </a:gs>
                      <a:gs pos="36000">
                        <a:schemeClr val="bg1">
                          <a:lumMod val="95000"/>
                        </a:schemeClr>
                      </a:gs>
                      <a:gs pos="85000">
                        <a:schemeClr val="tx1">
                          <a:lumMod val="95000"/>
                          <a:lumOff val="5000"/>
                        </a:schemeClr>
                      </a:gs>
                      <a:gs pos="68000">
                        <a:schemeClr val="bg1">
                          <a:lumMod val="95000"/>
                        </a:schemeClr>
                      </a:gs>
                      <a:gs pos="51000">
                        <a:schemeClr val="tx1">
                          <a:lumMod val="95000"/>
                          <a:lumOff val="5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 smtClean="0">
                <a:ln>
                  <a:gradFill>
                    <a:gsLst>
                      <a:gs pos="5000">
                        <a:schemeClr val="accent1">
                          <a:lumMod val="5000"/>
                          <a:lumOff val="95000"/>
                        </a:schemeClr>
                      </a:gs>
                      <a:gs pos="14000">
                        <a:schemeClr val="tx1">
                          <a:lumMod val="95000"/>
                          <a:lumOff val="5000"/>
                        </a:schemeClr>
                      </a:gs>
                      <a:gs pos="36000">
                        <a:schemeClr val="bg1">
                          <a:lumMod val="95000"/>
                        </a:schemeClr>
                      </a:gs>
                      <a:gs pos="85000">
                        <a:schemeClr val="tx1">
                          <a:lumMod val="95000"/>
                          <a:lumOff val="5000"/>
                        </a:schemeClr>
                      </a:gs>
                      <a:gs pos="68000">
                        <a:schemeClr val="bg1">
                          <a:lumMod val="95000"/>
                        </a:schemeClr>
                      </a:gs>
                      <a:gs pos="51000">
                        <a:schemeClr val="tx1">
                          <a:lumMod val="95000"/>
                          <a:lumOff val="5000"/>
                        </a:schemeClr>
                      </a:gs>
                    </a:gsLst>
                    <a:lin ang="5400000" scaled="1"/>
                  </a:gradFill>
                </a:ln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(1218 – 1241)</a:t>
            </a:r>
            <a:endParaRPr lang="bg-BG" dirty="0">
              <a:ln>
                <a:gradFill>
                  <a:gsLst>
                    <a:gs pos="5000">
                      <a:schemeClr val="accent1">
                        <a:lumMod val="5000"/>
                        <a:lumOff val="95000"/>
                      </a:schemeClr>
                    </a:gs>
                    <a:gs pos="14000">
                      <a:schemeClr val="tx1">
                        <a:lumMod val="95000"/>
                        <a:lumOff val="5000"/>
                      </a:schemeClr>
                    </a:gs>
                    <a:gs pos="36000">
                      <a:schemeClr val="bg1">
                        <a:lumMod val="95000"/>
                      </a:schemeClr>
                    </a:gs>
                    <a:gs pos="85000">
                      <a:schemeClr val="tx1">
                        <a:lumMod val="95000"/>
                        <a:lumOff val="5000"/>
                      </a:schemeClr>
                    </a:gs>
                    <a:gs pos="68000">
                      <a:schemeClr val="bg1">
                        <a:lumMod val="95000"/>
                      </a:schemeClr>
                    </a:gs>
                    <a:gs pos="51000">
                      <a:schemeClr val="tx1">
                        <a:lumMod val="95000"/>
                        <a:lumOff val="5000"/>
                      </a:schemeClr>
                    </a:gs>
                  </a:gsLst>
                  <a:lin ang="5400000" scaled="1"/>
                </a:gradFill>
              </a:ln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Картина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9255" y="3224011"/>
            <a:ext cx="2707439" cy="33695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79788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364476" y="124607"/>
            <a:ext cx="9308335" cy="914400"/>
          </a:xfrm>
          <a:gradFill>
            <a:gsLst>
              <a:gs pos="0">
                <a:schemeClr val="accent2">
                  <a:lumMod val="110000"/>
                  <a:satMod val="105000"/>
                  <a:tint val="67000"/>
                  <a:alpha val="50000"/>
                </a:schemeClr>
              </a:gs>
              <a:gs pos="50000">
                <a:schemeClr val="accent2">
                  <a:lumMod val="105000"/>
                  <a:satMod val="103000"/>
                  <a:tint val="73000"/>
                  <a:alpha val="50000"/>
                </a:schemeClr>
              </a:gs>
              <a:gs pos="100000">
                <a:schemeClr val="accent2">
                  <a:lumMod val="105000"/>
                  <a:satMod val="109000"/>
                  <a:tint val="81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bg-BG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Временен упадък на Българското царство</a:t>
            </a:r>
            <a:endParaRPr lang="bg-BG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364476" y="1311008"/>
            <a:ext cx="6047341" cy="5288096"/>
          </a:xfrm>
          <a:gradFill>
            <a:gsLst>
              <a:gs pos="0">
                <a:schemeClr val="accent2">
                  <a:lumMod val="110000"/>
                  <a:satMod val="105000"/>
                  <a:tint val="67000"/>
                  <a:alpha val="51000"/>
                </a:schemeClr>
              </a:gs>
              <a:gs pos="50000">
                <a:schemeClr val="accent2">
                  <a:lumMod val="105000"/>
                  <a:satMod val="103000"/>
                  <a:tint val="73000"/>
                  <a:alpha val="50000"/>
                </a:schemeClr>
              </a:gs>
              <a:gs pos="100000">
                <a:schemeClr val="accent2">
                  <a:lumMod val="105000"/>
                  <a:satMod val="109000"/>
                  <a:tint val="81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bg-BG" sz="2400" dirty="0" smtClean="0"/>
              <a:t> </a:t>
            </a: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 Заговор срещу цар Калоян от неговата съпруга и сестриният му син Борил, който заел престола.</a:t>
            </a:r>
            <a:b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Деспот </a:t>
            </a:r>
            <a:r>
              <a:rPr lang="bg-BG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Алексий</a:t>
            </a: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Слав създал самостоятелно владение в Родопско-Пиринската област.</a:t>
            </a:r>
            <a:b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Братът на Борил, севастократор </a:t>
            </a:r>
            <a:r>
              <a:rPr lang="bg-BG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Стрез</a:t>
            </a: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властвал самостоятелно във Вардарска Македония .</a:t>
            </a:r>
            <a:b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Борил се опитал да продължи </a:t>
            </a:r>
            <a:r>
              <a:rPr lang="bg-BG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антилатинската</a:t>
            </a: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политика на цар Калоян. През пролетта на 1208г. българите претърпели тежко поражение край Пловдив. </a:t>
            </a:r>
            <a:endParaRPr lang="bg-BG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Картина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086" y="4704202"/>
            <a:ext cx="1920622" cy="16594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Картина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3828" y="1155400"/>
            <a:ext cx="4007270" cy="33160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Текстово поле 6"/>
          <p:cNvSpPr txBox="1"/>
          <p:nvPr/>
        </p:nvSpPr>
        <p:spPr>
          <a:xfrm>
            <a:off x="9817463" y="4393821"/>
            <a:ext cx="2115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 smtClean="0"/>
              <a:t>България при цар Борил</a:t>
            </a:r>
            <a:endParaRPr lang="bg-BG" sz="1400" dirty="0"/>
          </a:p>
        </p:txBody>
      </p:sp>
    </p:spTree>
    <p:extLst>
      <p:ext uri="{BB962C8B-B14F-4D97-AF65-F5344CB8AC3E}">
        <p14:creationId xmlns:p14="http://schemas.microsoft.com/office/powerpoint/2010/main" val="572104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5927074" y="208673"/>
            <a:ext cx="5944776" cy="6417972"/>
          </a:xfrm>
          <a:gradFill>
            <a:gsLst>
              <a:gs pos="0">
                <a:schemeClr val="accent2">
                  <a:lumMod val="110000"/>
                  <a:satMod val="105000"/>
                  <a:tint val="67000"/>
                  <a:alpha val="50000"/>
                </a:schemeClr>
              </a:gs>
              <a:gs pos="50000">
                <a:schemeClr val="accent2">
                  <a:lumMod val="105000"/>
                  <a:satMod val="103000"/>
                  <a:tint val="73000"/>
                  <a:alpha val="50000"/>
                </a:schemeClr>
              </a:gs>
              <a:gs pos="100000">
                <a:schemeClr val="accent2">
                  <a:lumMod val="105000"/>
                  <a:satMod val="109000"/>
                  <a:tint val="81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bg-BG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(1213 – 1214г.) цар Борил сключва мирни договори с латинците и унгарците ,скрепени с династични бракове.</a:t>
            </a:r>
            <a:br>
              <a:rPr lang="bg-BG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Широко разпространение на богомилското учение. Това принудило царя да проведе през 1211г. В Търново </a:t>
            </a:r>
            <a:r>
              <a:rPr lang="bg-BG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антибогомилски</a:t>
            </a:r>
            <a:r>
              <a:rPr lang="bg-BG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църковен събор.</a:t>
            </a:r>
            <a:br>
              <a:rPr lang="bg-BG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През 1217г. начело на дружина от руски наемници Иван Асен се завърнал в България, за да отвоюва българският царски престол. След седеммесечна обсада столицата била превзета, Борил – свален от престола и ослепен. През пролетта на 1218г. Иван Асен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 </a:t>
            </a:r>
            <a:r>
              <a:rPr lang="bg-BG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бил провъзгласен за български цар.</a:t>
            </a:r>
            <a:endParaRPr lang="bg-BG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Картина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099" y="1685582"/>
            <a:ext cx="5268065" cy="28974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48161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177189" y="222869"/>
            <a:ext cx="10515600" cy="614596"/>
          </a:xfrm>
          <a:gradFill>
            <a:gsLst>
              <a:gs pos="0">
                <a:schemeClr val="accent2">
                  <a:lumMod val="110000"/>
                  <a:satMod val="105000"/>
                  <a:tint val="67000"/>
                  <a:alpha val="50000"/>
                </a:schemeClr>
              </a:gs>
              <a:gs pos="50000">
                <a:schemeClr val="accent2">
                  <a:lumMod val="105000"/>
                  <a:satMod val="103000"/>
                  <a:tint val="73000"/>
                  <a:alpha val="50000"/>
                </a:schemeClr>
              </a:gs>
              <a:gs pos="100000">
                <a:schemeClr val="accent2">
                  <a:lumMod val="105000"/>
                  <a:satMod val="109000"/>
                  <a:tint val="81000"/>
                  <a:alpha val="50000"/>
                </a:schemeClr>
              </a:gs>
            </a:gsLst>
            <a:lin ang="5400000" scaled="0"/>
          </a:gradFill>
          <a:ln>
            <a:solidFill>
              <a:schemeClr val="accent2"/>
            </a:solidFill>
          </a:ln>
        </p:spPr>
        <p:txBody>
          <a:bodyPr>
            <a:normAutofit fontScale="90000"/>
          </a:bodyPr>
          <a:lstStyle/>
          <a:p>
            <a:r>
              <a:rPr lang="en-US" sz="4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bg-BG" sz="4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Вътрешна политика на цар Иван Асен </a:t>
            </a:r>
            <a:r>
              <a:rPr lang="en-US" sz="4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bg-BG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351711" y="980502"/>
            <a:ext cx="6027056" cy="5662669"/>
          </a:xfrm>
          <a:gradFill>
            <a:gsLst>
              <a:gs pos="0">
                <a:schemeClr val="accent2">
                  <a:lumMod val="110000"/>
                  <a:satMod val="105000"/>
                  <a:tint val="67000"/>
                  <a:alpha val="50000"/>
                </a:schemeClr>
              </a:gs>
              <a:gs pos="50000">
                <a:schemeClr val="accent2">
                  <a:lumMod val="105000"/>
                  <a:satMod val="103000"/>
                  <a:tint val="73000"/>
                  <a:alpha val="50000"/>
                </a:schemeClr>
              </a:gs>
              <a:gs pos="100000">
                <a:schemeClr val="accent2">
                  <a:lumMod val="105000"/>
                  <a:satMod val="109000"/>
                  <a:tint val="81000"/>
                  <a:alpha val="50000"/>
                </a:schemeClr>
              </a:gs>
            </a:gsLst>
            <a:lin ang="5400000" scaled="0"/>
          </a:gradFill>
          <a:ln>
            <a:solidFill>
              <a:schemeClr val="accent2"/>
            </a:solidFill>
          </a:ln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bg-BG" dirty="0" smtClean="0"/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bg-BG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Мирен договор с Унгария (брак с дъщерята на краля Анна-Мария) и получил Белградската и </a:t>
            </a:r>
            <a:r>
              <a:rPr lang="bg-BG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Браничевската</a:t>
            </a:r>
            <a:r>
              <a:rPr lang="bg-BG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област; Станал съюзник на Латинката империя през 1221 г.</a:t>
            </a:r>
          </a:p>
          <a:p>
            <a:pPr marL="0" indent="0">
              <a:buNone/>
            </a:pPr>
            <a:r>
              <a:rPr lang="bg-BG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bg-BG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През 1223 г. латинския император Теодор </a:t>
            </a:r>
            <a:r>
              <a:rPr lang="bg-BG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Комнин</a:t>
            </a:r>
            <a:r>
              <a:rPr lang="bg-BG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се провъзгласил за „василевс на ромеите“ след като превзел Солун; Българският цар изчакал развоя на събитията и  сключил мирен договор с Теодор </a:t>
            </a:r>
            <a:r>
              <a:rPr lang="bg-BG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Комнин</a:t>
            </a:r>
            <a:endParaRPr lang="bg-BG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bg-BG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bg-BG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През 1228г. латинските барони предложили на Иван Асен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r>
              <a:rPr lang="bg-BG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да  сгоди дъщеря си Елена за малолетния Балдуин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r>
              <a:rPr lang="bg-BG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Те сключили и договор с бившия йерусалимски крал Жан дьо </a:t>
            </a:r>
            <a:r>
              <a:rPr lang="bg-BG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Бриен</a:t>
            </a:r>
            <a:r>
              <a:rPr lang="bg-BG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управлението на империята е в неговите ръце докато малолетният император не навърши </a:t>
            </a:r>
            <a:r>
              <a:rPr lang="bg-BG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пълнолетие</a:t>
            </a:r>
            <a:endParaRPr lang="bg-BG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Картина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9221" y="1277957"/>
            <a:ext cx="5568671" cy="46656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Текстово поле 5"/>
          <p:cNvSpPr txBox="1"/>
          <p:nvPr/>
        </p:nvSpPr>
        <p:spPr>
          <a:xfrm>
            <a:off x="9259620" y="5943600"/>
            <a:ext cx="28182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1600" dirty="0" smtClean="0"/>
              <a:t>България при цар Иван Асен </a:t>
            </a:r>
            <a:r>
              <a:rPr lang="en-US" sz="1600" dirty="0" smtClean="0"/>
              <a:t>II</a:t>
            </a:r>
            <a:endParaRPr lang="bg-BG" sz="1600" dirty="0"/>
          </a:p>
        </p:txBody>
      </p:sp>
    </p:spTree>
    <p:extLst>
      <p:ext uri="{BB962C8B-B14F-4D97-AF65-F5344CB8AC3E}">
        <p14:creationId xmlns:p14="http://schemas.microsoft.com/office/powerpoint/2010/main" val="478471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5541484" y="319489"/>
            <a:ext cx="6499953" cy="6202496"/>
          </a:xfrm>
          <a:gradFill>
            <a:gsLst>
              <a:gs pos="0">
                <a:schemeClr val="accent2">
                  <a:lumMod val="110000"/>
                  <a:satMod val="105000"/>
                  <a:tint val="67000"/>
                  <a:alpha val="50000"/>
                </a:schemeClr>
              </a:gs>
              <a:gs pos="50000">
                <a:schemeClr val="accent2">
                  <a:lumMod val="105000"/>
                  <a:satMod val="103000"/>
                  <a:tint val="73000"/>
                  <a:alpha val="50000"/>
                </a:schemeClr>
              </a:gs>
              <a:gs pos="100000">
                <a:schemeClr val="accent2">
                  <a:lumMod val="105000"/>
                  <a:satMod val="109000"/>
                  <a:tint val="81000"/>
                  <a:alpha val="50000"/>
                </a:schemeClr>
              </a:gs>
            </a:gsLst>
            <a:lin ang="5400000" scaled="0"/>
          </a:gradFill>
          <a:ln>
            <a:solidFill>
              <a:schemeClr val="accent2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bg-BG" dirty="0" smtClean="0"/>
              <a:t> </a:t>
            </a:r>
            <a:r>
              <a:rPr lang="bg-BG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За да неутрализира България Теодор </a:t>
            </a:r>
            <a:r>
              <a:rPr lang="bg-BG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Комнин</a:t>
            </a:r>
            <a:r>
              <a:rPr lang="bg-BG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започнал битка при Клокотница на 9 март 1230г., но цар Иван Асен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r>
              <a:rPr lang="bg-BG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удържал фронта и победил; За кратко време превзели владенията от </a:t>
            </a:r>
            <a:r>
              <a:rPr lang="bg-BG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Епирско</a:t>
            </a:r>
            <a:r>
              <a:rPr lang="bg-BG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Солунската област, княжеството на деспот </a:t>
            </a:r>
            <a:r>
              <a:rPr lang="bg-BG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Алексий</a:t>
            </a:r>
            <a:r>
              <a:rPr lang="bg-BG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Слав, Източна и Западна Тракия, Родопската област и цялата Македония и Албания</a:t>
            </a:r>
          </a:p>
          <a:p>
            <a:pPr marL="0" indent="0">
              <a:buNone/>
            </a:pP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bg-BG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Започнали административни и църковни промени</a:t>
            </a:r>
          </a:p>
          <a:p>
            <a:pPr marL="0" indent="0">
              <a:buNone/>
            </a:pP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bg-BG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През 1230г. цар Иван Асен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r>
              <a:rPr lang="bg-BG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започнал да се нарича „цар на българите и гърците“, владетелят на Солун Мануил </a:t>
            </a:r>
            <a:r>
              <a:rPr lang="bg-BG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Комнин</a:t>
            </a:r>
            <a:r>
              <a:rPr lang="bg-BG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станал негов васал, сръбският крал Стефан Владислав получил за съпруга една от дъщерите му и гаранция за трона</a:t>
            </a:r>
          </a:p>
          <a:p>
            <a:pPr marL="0" indent="0">
              <a:buNone/>
            </a:pPr>
            <a:endParaRPr lang="bg-B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Картина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747" b="93976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104" y="1696597"/>
            <a:ext cx="4717255" cy="30588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8048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375775" y="191925"/>
            <a:ext cx="9004453" cy="1067067"/>
          </a:xfrm>
          <a:gradFill>
            <a:gsLst>
              <a:gs pos="0">
                <a:schemeClr val="accent2">
                  <a:lumMod val="110000"/>
                  <a:satMod val="105000"/>
                  <a:tint val="67000"/>
                  <a:alpha val="50000"/>
                </a:schemeClr>
              </a:gs>
              <a:gs pos="50000">
                <a:schemeClr val="accent2">
                  <a:lumMod val="105000"/>
                  <a:satMod val="103000"/>
                  <a:tint val="73000"/>
                  <a:alpha val="50000"/>
                </a:schemeClr>
              </a:gs>
              <a:gs pos="100000">
                <a:schemeClr val="accent2">
                  <a:lumMod val="105000"/>
                  <a:satMod val="109000"/>
                  <a:tint val="81000"/>
                  <a:alpha val="50000"/>
                </a:schemeClr>
              </a:gs>
            </a:gsLst>
            <a:lin ang="5400000" scaled="0"/>
          </a:gradFill>
          <a:ln>
            <a:solidFill>
              <a:schemeClr val="accent2"/>
            </a:solidFill>
          </a:ln>
        </p:spPr>
        <p:txBody>
          <a:bodyPr>
            <a:noAutofit/>
          </a:bodyPr>
          <a:lstStyle/>
          <a:p>
            <a:r>
              <a:rPr lang="bg-BG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3.Българо-никейският съюз и възобновяване на Българската патриаршия</a:t>
            </a:r>
            <a:endParaRPr lang="bg-BG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554702" y="1439236"/>
            <a:ext cx="7212189" cy="5301461"/>
          </a:xfrm>
          <a:gradFill>
            <a:gsLst>
              <a:gs pos="0">
                <a:schemeClr val="accent2">
                  <a:lumMod val="110000"/>
                  <a:satMod val="105000"/>
                  <a:tint val="67000"/>
                  <a:alpha val="50000"/>
                </a:schemeClr>
              </a:gs>
              <a:gs pos="50000">
                <a:schemeClr val="accent2">
                  <a:lumMod val="105000"/>
                  <a:satMod val="103000"/>
                  <a:tint val="73000"/>
                  <a:alpha val="50000"/>
                </a:schemeClr>
              </a:gs>
              <a:gs pos="100000">
                <a:schemeClr val="accent2">
                  <a:lumMod val="105000"/>
                  <a:satMod val="109000"/>
                  <a:tint val="81000"/>
                  <a:alpha val="50000"/>
                </a:schemeClr>
              </a:gs>
            </a:gsLst>
            <a:lin ang="5400000" scaled="0"/>
          </a:gradFill>
          <a:ln>
            <a:solidFill>
              <a:schemeClr val="accent2"/>
            </a:solidFill>
          </a:ln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bg-BG" dirty="0" smtClean="0"/>
              <a:t> </a:t>
            </a: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През 1231г. Жан дьо  </a:t>
            </a:r>
            <a:r>
              <a:rPr lang="bg-BG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Бриен</a:t>
            </a: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е коронясан за </a:t>
            </a:r>
            <a:r>
              <a:rPr lang="bg-BG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съимператор</a:t>
            </a: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на малолетния  Балдуин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 </a:t>
            </a: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(негов бъдещ зет) и поел управлението</a:t>
            </a:r>
            <a:b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 През 1232г. Престолонаследникът Бела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IV</a:t>
            </a: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нахлул в град Браничево и Видин , но е отблъснат от севастократор Александър.</a:t>
            </a:r>
            <a:b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Унията с Римската църква престанала да съществува. За църковен глава бил избран Йоаким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През 1235г. бил сключен българо-</a:t>
            </a:r>
            <a:r>
              <a:rPr lang="bg-BG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никейски</a:t>
            </a: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съюзен договор, скрепен с брак на престолонаследника Теодор </a:t>
            </a:r>
            <a:r>
              <a:rPr lang="bg-BG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Ласкарис</a:t>
            </a:r>
            <a:r>
              <a:rPr lang="bg-BG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 Иван-Асеновата дъщеря Елена. </a:t>
            </a:r>
            <a:b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На църковен събор в </a:t>
            </a:r>
            <a:r>
              <a:rPr lang="bg-BG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Лампсак</a:t>
            </a:r>
            <a:r>
              <a:rPr lang="bg-BG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тържествено било узаконено  възобновяването на българската  патриаршия</a:t>
            </a:r>
            <a:endParaRPr lang="bg-BG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Картина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4626" y="1439236"/>
            <a:ext cx="3290371" cy="496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850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329783" y="199873"/>
            <a:ext cx="10451139" cy="909400"/>
          </a:xfrm>
          <a:gradFill>
            <a:gsLst>
              <a:gs pos="0">
                <a:schemeClr val="accent2">
                  <a:lumMod val="110000"/>
                  <a:satMod val="105000"/>
                  <a:tint val="67000"/>
                  <a:alpha val="50000"/>
                </a:schemeClr>
              </a:gs>
              <a:gs pos="50000">
                <a:schemeClr val="accent2">
                  <a:lumMod val="105000"/>
                  <a:satMod val="103000"/>
                  <a:tint val="73000"/>
                  <a:alpha val="50000"/>
                </a:schemeClr>
              </a:gs>
              <a:gs pos="100000">
                <a:schemeClr val="accent2">
                  <a:lumMod val="105000"/>
                  <a:satMod val="109000"/>
                  <a:tint val="81000"/>
                  <a:alpha val="50000"/>
                </a:schemeClr>
              </a:gs>
            </a:gsLst>
            <a:lin ang="5400000" scaled="0"/>
          </a:gradFill>
          <a:ln>
            <a:solidFill>
              <a:schemeClr val="accent2"/>
            </a:solidFill>
          </a:ln>
        </p:spPr>
        <p:txBody>
          <a:bodyPr>
            <a:noAutofit/>
          </a:bodyPr>
          <a:lstStyle/>
          <a:p>
            <a:r>
              <a:rPr lang="bg-BG" sz="3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Дипломатическите ходове на цар Иван Асен </a:t>
            </a:r>
            <a:r>
              <a:rPr lang="en-US" sz="3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r>
              <a:rPr lang="bg-BG" sz="3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през последните години от властването му</a:t>
            </a:r>
            <a:endParaRPr lang="bg-BG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672948" y="1296815"/>
            <a:ext cx="7259198" cy="5070934"/>
          </a:xfrm>
          <a:gradFill>
            <a:gsLst>
              <a:gs pos="0">
                <a:schemeClr val="accent2">
                  <a:lumMod val="110000"/>
                  <a:satMod val="105000"/>
                  <a:tint val="67000"/>
                  <a:alpha val="50000"/>
                </a:schemeClr>
              </a:gs>
              <a:gs pos="50000">
                <a:schemeClr val="accent2">
                  <a:lumMod val="105000"/>
                  <a:satMod val="103000"/>
                  <a:tint val="73000"/>
                  <a:alpha val="50000"/>
                </a:schemeClr>
              </a:gs>
              <a:gs pos="100000">
                <a:schemeClr val="accent2">
                  <a:lumMod val="105000"/>
                  <a:satMod val="109000"/>
                  <a:tint val="81000"/>
                  <a:alpha val="50000"/>
                </a:schemeClr>
              </a:gs>
            </a:gsLst>
            <a:lin ang="5400000" scaled="0"/>
          </a:gradFill>
          <a:ln>
            <a:solidFill>
              <a:schemeClr val="accent2"/>
            </a:solidFill>
          </a:ln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bg-B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- 1237г. Жан дьо </a:t>
            </a:r>
            <a:r>
              <a:rPr lang="bg-B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Бриен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починал; Цар Иван Асен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писал на папа </a:t>
            </a:r>
            <a:r>
              <a:rPr lang="bg-B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Григории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IX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с което се надявал да се възстанови унията</a:t>
            </a:r>
          </a:p>
          <a:p>
            <a:pPr marL="0" indent="0">
              <a:buNone/>
            </a:pP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Възстановили съюза с латинците, започнали враждебни действия с </a:t>
            </a:r>
            <a:r>
              <a:rPr lang="bg-B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никейските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войски в Източна Тракия</a:t>
            </a:r>
          </a:p>
          <a:p>
            <a:pPr marL="0" indent="0">
              <a:buNone/>
            </a:pP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След обсадата при </a:t>
            </a:r>
            <a:r>
              <a:rPr lang="bg-B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Чорлу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цар Иван Асен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получил вест, че царицата, едно от децата му и търновският патриарх са починали =&gt;  Възобновил съюза с </a:t>
            </a:r>
            <a:r>
              <a:rPr lang="bg-B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никейския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император</a:t>
            </a:r>
          </a:p>
          <a:p>
            <a:pPr marL="0" indent="0">
              <a:buNone/>
            </a:pP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Оженил се за дъщерята на пленения Теодор </a:t>
            </a:r>
            <a:r>
              <a:rPr lang="bg-B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Комнин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Ирина, което довело до </a:t>
            </a:r>
            <a:r>
              <a:rPr lang="bg-B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възкресявне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Солунската империя и на нейния престол седнал братът на Ирина- Йоан </a:t>
            </a:r>
            <a:r>
              <a:rPr lang="bg-B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Комнин</a:t>
            </a:r>
            <a:endParaRPr lang="bg-B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bg-B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Балдуиновата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армия била пропусната да премине през България  и да нападне </a:t>
            </a:r>
            <a:r>
              <a:rPr lang="bg-B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никейците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(под натиска на папата и германския император) =&gt; Продължаване живата на Латинската империя</a:t>
            </a:r>
          </a:p>
          <a:p>
            <a:pPr marL="0" indent="0">
              <a:buNone/>
            </a:pP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Цар Иван Асен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починал през 1241г. и оставил голямо царство, но с неуредени въпроси</a:t>
            </a:r>
          </a:p>
          <a:p>
            <a:pPr marL="0" indent="0">
              <a:buNone/>
            </a:pPr>
            <a:endParaRPr lang="bg-B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Картина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1084" y="1533436"/>
            <a:ext cx="3513682" cy="4597691"/>
          </a:xfrm>
          <a:prstGeom prst="rect">
            <a:avLst/>
          </a:prstGeom>
        </p:spPr>
      </p:pic>
      <p:sp>
        <p:nvSpPr>
          <p:cNvPr id="5" name="Текстово поле 4"/>
          <p:cNvSpPr txBox="1"/>
          <p:nvPr/>
        </p:nvSpPr>
        <p:spPr>
          <a:xfrm>
            <a:off x="9882129" y="5695693"/>
            <a:ext cx="16149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1600" dirty="0" smtClean="0"/>
              <a:t>Цар Иван Асен </a:t>
            </a:r>
            <a:r>
              <a:rPr lang="en-US" sz="1600" dirty="0" smtClean="0"/>
              <a:t>II</a:t>
            </a:r>
            <a:endParaRPr lang="bg-BG" sz="1600" dirty="0"/>
          </a:p>
        </p:txBody>
      </p:sp>
    </p:spTree>
    <p:extLst>
      <p:ext uri="{BB962C8B-B14F-4D97-AF65-F5344CB8AC3E}">
        <p14:creationId xmlns:p14="http://schemas.microsoft.com/office/powerpoint/2010/main" val="3508817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кръглен правоъгълник 12"/>
          <p:cNvSpPr/>
          <p:nvPr/>
        </p:nvSpPr>
        <p:spPr>
          <a:xfrm>
            <a:off x="752360" y="649995"/>
            <a:ext cx="5066841" cy="3327094"/>
          </a:xfrm>
          <a:prstGeom prst="roundRect">
            <a:avLst/>
          </a:prstGeom>
          <a:gradFill>
            <a:gsLst>
              <a:gs pos="0">
                <a:schemeClr val="accent2">
                  <a:lumMod val="110000"/>
                  <a:satMod val="105000"/>
                  <a:tint val="67000"/>
                  <a:alpha val="50000"/>
                </a:schemeClr>
              </a:gs>
              <a:gs pos="50000">
                <a:schemeClr val="accent2">
                  <a:lumMod val="105000"/>
                  <a:satMod val="103000"/>
                  <a:tint val="73000"/>
                  <a:alpha val="50000"/>
                </a:schemeClr>
              </a:gs>
              <a:gs pos="100000">
                <a:schemeClr val="accent2">
                  <a:lumMod val="105000"/>
                  <a:satMod val="109000"/>
                  <a:tint val="81000"/>
                  <a:alpha val="50000"/>
                </a:schemeClr>
              </a:gs>
            </a:gsLst>
            <a:lin ang="5400000" scaled="0"/>
          </a:gra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АВТОРИ :</a:t>
            </a:r>
            <a:endParaRPr lang="bg-B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838200" y="1495119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bg-BG" dirty="0" smtClean="0">
                <a:solidFill>
                  <a:schemeClr val="tx1">
                    <a:lumMod val="95000"/>
                    <a:lumOff val="5000"/>
                  </a:schemeClr>
                </a:solidFill>
                <a:cs typeface="Arial" panose="020B0604020202020204" pitchFamily="34" charset="0"/>
              </a:rPr>
              <a:t>Георги Божинов №2 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cs typeface="Arial" panose="020B0604020202020204" pitchFamily="34" charset="0"/>
              </a:rPr>
              <a:t>XII</a:t>
            </a:r>
            <a:r>
              <a:rPr lang="bg-BG" baseline="30000" dirty="0" smtClean="0">
                <a:solidFill>
                  <a:schemeClr val="tx1">
                    <a:lumMod val="95000"/>
                    <a:lumOff val="5000"/>
                  </a:schemeClr>
                </a:solidFill>
                <a:cs typeface="Arial" panose="020B0604020202020204" pitchFamily="34" charset="0"/>
              </a:rPr>
              <a:t>а</a:t>
            </a:r>
            <a:r>
              <a:rPr lang="bg-BG" dirty="0" smtClean="0">
                <a:solidFill>
                  <a:schemeClr val="tx1">
                    <a:lumMod val="95000"/>
                    <a:lumOff val="5000"/>
                  </a:schemeClr>
                </a:solidFill>
                <a:cs typeface="Arial" panose="020B0604020202020204" pitchFamily="34" charset="0"/>
              </a:rPr>
              <a:t> клас</a:t>
            </a:r>
            <a:r>
              <a:rPr lang="bg-BG" dirty="0" smtClean="0">
                <a:solidFill>
                  <a:schemeClr val="tx1">
                    <a:lumMod val="95000"/>
                    <a:lumOff val="5000"/>
                  </a:schemeClr>
                </a:solidFill>
                <a:cs typeface="Arial" panose="020B0604020202020204" pitchFamily="34" charset="0"/>
              </a:rPr>
              <a:t/>
            </a:r>
            <a:br>
              <a:rPr lang="bg-BG" dirty="0" smtClean="0">
                <a:solidFill>
                  <a:schemeClr val="tx1">
                    <a:lumMod val="95000"/>
                    <a:lumOff val="5000"/>
                  </a:schemeClr>
                </a:solidFill>
                <a:cs typeface="Arial" panose="020B0604020202020204" pitchFamily="34" charset="0"/>
              </a:rPr>
            </a:br>
            <a:r>
              <a:rPr lang="bg-BG" dirty="0" smtClean="0">
                <a:solidFill>
                  <a:schemeClr val="tx1">
                    <a:lumMod val="95000"/>
                    <a:lumOff val="5000"/>
                  </a:schemeClr>
                </a:solidFill>
                <a:cs typeface="Arial" panose="020B0604020202020204" pitchFamily="34" charset="0"/>
              </a:rPr>
              <a:t>Кристина Стоянова №7 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cs typeface="Arial" panose="020B0604020202020204" pitchFamily="34" charset="0"/>
              </a:rPr>
              <a:t>XII</a:t>
            </a:r>
            <a:r>
              <a:rPr lang="bg-BG" baseline="30000" dirty="0" smtClean="0">
                <a:solidFill>
                  <a:schemeClr val="tx1">
                    <a:lumMod val="95000"/>
                    <a:lumOff val="5000"/>
                  </a:schemeClr>
                </a:solidFill>
                <a:cs typeface="Arial" panose="020B0604020202020204" pitchFamily="34" charset="0"/>
              </a:rPr>
              <a:t>а</a:t>
            </a:r>
            <a:r>
              <a:rPr lang="bg-BG" dirty="0" smtClean="0">
                <a:solidFill>
                  <a:schemeClr val="tx1">
                    <a:lumMod val="95000"/>
                    <a:lumOff val="5000"/>
                  </a:schemeClr>
                </a:solidFill>
                <a:cs typeface="Arial" panose="020B0604020202020204" pitchFamily="34" charset="0"/>
              </a:rPr>
              <a:t> клас</a:t>
            </a:r>
            <a:r>
              <a:rPr lang="bg-BG" dirty="0" smtClean="0">
                <a:solidFill>
                  <a:schemeClr val="tx1">
                    <a:lumMod val="95000"/>
                    <a:lumOff val="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bg-BG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bg-BG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bg-BG" sz="32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bg-BG" sz="32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bg-BG" sz="3200" dirty="0" smtClean="0">
                <a:solidFill>
                  <a:srgbClr val="FF0000"/>
                </a:solidFill>
              </a:rPr>
              <a:t/>
            </a:r>
            <a:br>
              <a:rPr lang="bg-BG" sz="3200" dirty="0" smtClean="0">
                <a:solidFill>
                  <a:srgbClr val="FF0000"/>
                </a:solidFill>
              </a:rPr>
            </a:br>
            <a:r>
              <a:rPr lang="bg-BG" dirty="0" smtClean="0">
                <a:solidFill>
                  <a:schemeClr val="tx1">
                    <a:lumMod val="95000"/>
                    <a:lumOff val="5000"/>
                  </a:schemeClr>
                </a:solidFill>
                <a:cs typeface="Arial" panose="020B0604020202020204" pitchFamily="34" charset="0"/>
              </a:rPr>
              <a:t>Цанка Маркова   </a:t>
            </a:r>
            <a:endParaRPr lang="bg-BG" sz="3200" dirty="0">
              <a:solidFill>
                <a:schemeClr val="tx1">
                  <a:lumMod val="95000"/>
                  <a:lumOff val="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Заглавие 1"/>
          <p:cNvSpPr txBox="1">
            <a:spLocks/>
          </p:cNvSpPr>
          <p:nvPr/>
        </p:nvSpPr>
        <p:spPr>
          <a:xfrm>
            <a:off x="838200" y="21579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bg-B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ПРЕПОДАВАТЕЛ:</a:t>
            </a:r>
            <a:endParaRPr lang="bg-B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Картина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041" y="3350514"/>
            <a:ext cx="5620439" cy="316149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12507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тема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508</Words>
  <Application>Microsoft Office PowerPoint</Application>
  <PresentationFormat>Широк екран</PresentationFormat>
  <Paragraphs>26</Paragraphs>
  <Slides>8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тема</vt:lpstr>
      <vt:lpstr>Възход на българското царство в европейския югоизток при цар Иван Асен II (1218 – 1241)</vt:lpstr>
      <vt:lpstr>Временен упадък на Българското царство</vt:lpstr>
      <vt:lpstr>Презентация на PowerPoint</vt:lpstr>
      <vt:lpstr>2. Вътрешна политика на цар Иван Асен II</vt:lpstr>
      <vt:lpstr>Презентация на PowerPoint</vt:lpstr>
      <vt:lpstr>3.Българо-никейският съюз и възобновяване на Българската патриаршия</vt:lpstr>
      <vt:lpstr>4. Дипломатическите ходове на цар Иван Асен II през последните години от властването му</vt:lpstr>
      <vt:lpstr>АВТОРИ :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Възход на българското царство в европейския югоизток при цар Иван Асен II (1218 – 1241)</dc:title>
  <dc:creator>PC</dc:creator>
  <cp:lastModifiedBy>PC</cp:lastModifiedBy>
  <cp:revision>12</cp:revision>
  <dcterms:created xsi:type="dcterms:W3CDTF">2020-10-15T13:37:18Z</dcterms:created>
  <dcterms:modified xsi:type="dcterms:W3CDTF">2020-10-15T15:45:14Z</dcterms:modified>
</cp:coreProperties>
</file>

<file path=docProps/thumbnail.jpeg>
</file>